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9536112"/>
            <a:ext cx="6715125" cy="0"/>
          </a:xfrm>
          <a:custGeom>
            <a:avLst/>
            <a:gdLst/>
            <a:ahLst/>
            <a:cxnLst/>
            <a:rect l="l" t="t" r="r" b="b"/>
            <a:pathLst>
              <a:path w="6715125" h="0">
                <a:moveTo>
                  <a:pt x="0" y="0"/>
                </a:moveTo>
                <a:lnTo>
                  <a:pt x="6715125" y="0"/>
                </a:lnTo>
              </a:path>
            </a:pathLst>
          </a:custGeom>
          <a:ln w="635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00075" y="954722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 h="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635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1074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915" y="4166326"/>
            <a:ext cx="3052062" cy="2420591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57200" y="512067"/>
            <a:ext cx="6858000" cy="239395"/>
            <a:chOff x="457200" y="512067"/>
            <a:chExt cx="6858000" cy="239395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631539"/>
              <a:ext cx="6858000" cy="0"/>
            </a:xfrm>
            <a:custGeom>
              <a:avLst/>
              <a:gdLst/>
              <a:ahLst/>
              <a:cxnLst/>
              <a:rect l="l" t="t" r="r" b="b"/>
              <a:pathLst>
                <a:path w="6858000" h="0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ln w="32918">
              <a:solidFill>
                <a:srgbClr val="70A14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615182" y="512067"/>
              <a:ext cx="2542540" cy="239395"/>
            </a:xfrm>
            <a:custGeom>
              <a:avLst/>
              <a:gdLst/>
              <a:ahLst/>
              <a:cxnLst/>
              <a:rect l="l" t="t" r="r" b="b"/>
              <a:pathLst>
                <a:path w="2542540" h="239395">
                  <a:moveTo>
                    <a:pt x="2422550" y="0"/>
                  </a:moveTo>
                  <a:lnTo>
                    <a:pt x="119481" y="0"/>
                  </a:lnTo>
                  <a:lnTo>
                    <a:pt x="72973" y="9389"/>
                  </a:lnTo>
                  <a:lnTo>
                    <a:pt x="34994" y="34994"/>
                  </a:lnTo>
                  <a:lnTo>
                    <a:pt x="9389" y="72973"/>
                  </a:lnTo>
                  <a:lnTo>
                    <a:pt x="0" y="119481"/>
                  </a:lnTo>
                  <a:lnTo>
                    <a:pt x="9389" y="165987"/>
                  </a:lnTo>
                  <a:lnTo>
                    <a:pt x="34994" y="203962"/>
                  </a:lnTo>
                  <a:lnTo>
                    <a:pt x="72973" y="229563"/>
                  </a:lnTo>
                  <a:lnTo>
                    <a:pt x="119481" y="238950"/>
                  </a:lnTo>
                  <a:lnTo>
                    <a:pt x="2422550" y="238950"/>
                  </a:lnTo>
                  <a:lnTo>
                    <a:pt x="2469058" y="229563"/>
                  </a:lnTo>
                  <a:lnTo>
                    <a:pt x="2507037" y="203961"/>
                  </a:lnTo>
                  <a:lnTo>
                    <a:pt x="2532642" y="165987"/>
                  </a:lnTo>
                  <a:lnTo>
                    <a:pt x="2542032" y="119481"/>
                  </a:lnTo>
                  <a:lnTo>
                    <a:pt x="2532642" y="72973"/>
                  </a:lnTo>
                  <a:lnTo>
                    <a:pt x="2507037" y="34994"/>
                  </a:lnTo>
                  <a:lnTo>
                    <a:pt x="2469058" y="9389"/>
                  </a:lnTo>
                  <a:lnTo>
                    <a:pt x="2422550" y="0"/>
                  </a:lnTo>
                  <a:close/>
                </a:path>
              </a:pathLst>
            </a:custGeom>
            <a:solidFill>
              <a:srgbClr val="70A1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683596" y="9215439"/>
            <a:ext cx="36423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45" b="1" i="1">
                <a:solidFill>
                  <a:srgbClr val="1A6887"/>
                </a:solidFill>
                <a:latin typeface="Arial-BoldItalicMT"/>
                <a:cs typeface="Arial-BoldItalicMT"/>
              </a:rPr>
              <a:t>*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 All words</a:t>
            </a:r>
            <a:r>
              <a:rPr dirty="0" sz="9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that appear</a:t>
            </a:r>
            <a:r>
              <a:rPr dirty="0" sz="9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in blue</a:t>
            </a:r>
            <a:r>
              <a:rPr dirty="0" sz="9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9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Italics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 are</a:t>
            </a:r>
            <a:r>
              <a:rPr dirty="0" sz="9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explained in</a:t>
            </a:r>
            <a:r>
              <a:rPr dirty="0" sz="9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900" b="1" i="1">
                <a:solidFill>
                  <a:srgbClr val="1A6887"/>
                </a:solidFill>
                <a:latin typeface="Arial-BoldItalicMT"/>
                <a:cs typeface="Arial-BoldItalicMT"/>
              </a:rPr>
              <a:t>the </a:t>
            </a:r>
            <a:r>
              <a:rPr dirty="0" sz="9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glossary.</a:t>
            </a:r>
            <a:endParaRPr sz="900">
              <a:latin typeface="Arial-BoldItalicMT"/>
              <a:cs typeface="Arial-BoldItalic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57200" y="935551"/>
            <a:ext cx="3286125" cy="495300"/>
          </a:xfrm>
          <a:custGeom>
            <a:avLst/>
            <a:gdLst/>
            <a:ahLst/>
            <a:cxnLst/>
            <a:rect l="l" t="t" r="r" b="b"/>
            <a:pathLst>
              <a:path w="328612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038475" y="495300"/>
                </a:lnTo>
                <a:lnTo>
                  <a:pt x="3088386" y="490268"/>
                </a:lnTo>
                <a:lnTo>
                  <a:pt x="3134873" y="475839"/>
                </a:lnTo>
                <a:lnTo>
                  <a:pt x="3176940" y="453006"/>
                </a:lnTo>
                <a:lnTo>
                  <a:pt x="3213592" y="422767"/>
                </a:lnTo>
                <a:lnTo>
                  <a:pt x="3243831" y="386115"/>
                </a:lnTo>
                <a:lnTo>
                  <a:pt x="3266664" y="344048"/>
                </a:lnTo>
                <a:lnTo>
                  <a:pt x="3281093" y="297561"/>
                </a:lnTo>
                <a:lnTo>
                  <a:pt x="3286125" y="247650"/>
                </a:lnTo>
                <a:lnTo>
                  <a:pt x="3281093" y="197738"/>
                </a:lnTo>
                <a:lnTo>
                  <a:pt x="3266664" y="151251"/>
                </a:lnTo>
                <a:lnTo>
                  <a:pt x="3243831" y="109184"/>
                </a:lnTo>
                <a:lnTo>
                  <a:pt x="3213592" y="72532"/>
                </a:lnTo>
                <a:lnTo>
                  <a:pt x="3176940" y="42293"/>
                </a:lnTo>
                <a:lnTo>
                  <a:pt x="3134873" y="19460"/>
                </a:lnTo>
                <a:lnTo>
                  <a:pt x="3088386" y="5031"/>
                </a:lnTo>
                <a:lnTo>
                  <a:pt x="3038475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57200" y="6777552"/>
            <a:ext cx="3286125" cy="495300"/>
          </a:xfrm>
          <a:custGeom>
            <a:avLst/>
            <a:gdLst/>
            <a:ahLst/>
            <a:cxnLst/>
            <a:rect l="l" t="t" r="r" b="b"/>
            <a:pathLst>
              <a:path w="328612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49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299"/>
                </a:lnTo>
                <a:lnTo>
                  <a:pt x="3038475" y="495299"/>
                </a:lnTo>
                <a:lnTo>
                  <a:pt x="3088386" y="490268"/>
                </a:lnTo>
                <a:lnTo>
                  <a:pt x="3134873" y="475839"/>
                </a:lnTo>
                <a:lnTo>
                  <a:pt x="3176940" y="453006"/>
                </a:lnTo>
                <a:lnTo>
                  <a:pt x="3213592" y="422767"/>
                </a:lnTo>
                <a:lnTo>
                  <a:pt x="3243831" y="386115"/>
                </a:lnTo>
                <a:lnTo>
                  <a:pt x="3266664" y="344048"/>
                </a:lnTo>
                <a:lnTo>
                  <a:pt x="3281093" y="297561"/>
                </a:lnTo>
                <a:lnTo>
                  <a:pt x="3286125" y="247649"/>
                </a:lnTo>
                <a:lnTo>
                  <a:pt x="3281093" y="197738"/>
                </a:lnTo>
                <a:lnTo>
                  <a:pt x="3266664" y="151251"/>
                </a:lnTo>
                <a:lnTo>
                  <a:pt x="3243831" y="109184"/>
                </a:lnTo>
                <a:lnTo>
                  <a:pt x="3213592" y="72532"/>
                </a:lnTo>
                <a:lnTo>
                  <a:pt x="3176940" y="42293"/>
                </a:lnTo>
                <a:lnTo>
                  <a:pt x="3134873" y="19460"/>
                </a:lnTo>
                <a:lnTo>
                  <a:pt x="3088386" y="5031"/>
                </a:lnTo>
                <a:lnTo>
                  <a:pt x="3038475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322520" y="1056202"/>
            <a:ext cx="1555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What</a:t>
            </a:r>
            <a:r>
              <a:rPr dirty="0" sz="1200" spc="5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1A6887"/>
                </a:solidFill>
                <a:latin typeface="Arial"/>
                <a:cs typeface="Arial"/>
              </a:rPr>
              <a:t>is</a:t>
            </a:r>
            <a:r>
              <a:rPr dirty="0" sz="1200" spc="5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the</a:t>
            </a:r>
            <a:r>
              <a:rPr dirty="0" sz="1200" spc="5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Prostate?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4500" y="1462602"/>
            <a:ext cx="3276600" cy="2228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699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*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seminal</a:t>
            </a:r>
            <a:r>
              <a:rPr dirty="0" sz="1000" spc="1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45" b="1" i="1">
                <a:solidFill>
                  <a:srgbClr val="1A6887"/>
                </a:solidFill>
                <a:latin typeface="Arial-BoldItalicMT"/>
                <a:cs typeface="Arial-BoldItalicMT"/>
              </a:rPr>
              <a:t>vesicles</a:t>
            </a:r>
            <a:r>
              <a:rPr dirty="0" sz="1000" spc="1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part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male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reproductive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system.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size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walnut.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seminal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vesicles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two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smaller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pairs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glands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attached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back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 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sits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below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bladder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front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rectum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surrounds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urethra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small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tube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carries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urine</a:t>
            </a:r>
            <a:r>
              <a:rPr dirty="0" sz="1000" spc="-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out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penis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main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job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seminal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vesicles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fluid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semen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During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ejaculation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sperm</a:t>
            </a:r>
            <a:r>
              <a:rPr dirty="0" sz="1000" spc="1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moves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urethra.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At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same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time, fluid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seminal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vesicles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moves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urethra.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mixture—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semen—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goes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through 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urethra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 out of the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penis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ejaculate.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4500" y="3799401"/>
            <a:ext cx="184912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1A6887"/>
                </a:solidFill>
                <a:latin typeface="Arial"/>
                <a:cs typeface="Arial"/>
              </a:rPr>
              <a:t>Male</a:t>
            </a:r>
            <a:r>
              <a:rPr dirty="0" sz="1150" spc="4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1A6887"/>
                </a:solidFill>
                <a:latin typeface="Arial"/>
                <a:cs typeface="Arial"/>
              </a:rPr>
              <a:t>Reproductive</a:t>
            </a:r>
            <a:r>
              <a:rPr dirty="0" sz="1150" spc="4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1A6887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99763" y="6898202"/>
            <a:ext cx="1801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What</a:t>
            </a:r>
            <a:r>
              <a:rPr dirty="0" sz="1200" spc="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1A6887"/>
                </a:solidFill>
                <a:latin typeface="Arial"/>
                <a:cs typeface="Arial"/>
              </a:rPr>
              <a:t>is</a:t>
            </a:r>
            <a:r>
              <a:rPr dirty="0" sz="1200" spc="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Prostate</a:t>
            </a:r>
            <a:r>
              <a:rPr dirty="0" sz="1200" spc="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1A6887"/>
                </a:solidFill>
                <a:latin typeface="Arial"/>
                <a:cs typeface="Arial"/>
              </a:rPr>
              <a:t>Cancer?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44500" y="7304602"/>
            <a:ext cx="3123565" cy="1181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510">
              <a:lnSpc>
                <a:spcPct val="1083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result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abnormal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cell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growth,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takes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over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body’s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normal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cell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function,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making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harder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 the body to work 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way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should.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develops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abnormal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form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gland.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abnormal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growths,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tumors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cancerous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(malignant).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not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cancerous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(benign).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4029075" y="3053403"/>
            <a:ext cx="3286125" cy="495300"/>
          </a:xfrm>
          <a:custGeom>
            <a:avLst/>
            <a:gdLst/>
            <a:ahLst/>
            <a:cxnLst/>
            <a:rect l="l" t="t" r="r" b="b"/>
            <a:pathLst>
              <a:path w="328612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038475" y="495300"/>
                </a:lnTo>
                <a:lnTo>
                  <a:pt x="3088386" y="490268"/>
                </a:lnTo>
                <a:lnTo>
                  <a:pt x="3134873" y="475839"/>
                </a:lnTo>
                <a:lnTo>
                  <a:pt x="3176940" y="453006"/>
                </a:lnTo>
                <a:lnTo>
                  <a:pt x="3213592" y="422767"/>
                </a:lnTo>
                <a:lnTo>
                  <a:pt x="3243831" y="386115"/>
                </a:lnTo>
                <a:lnTo>
                  <a:pt x="3266664" y="344048"/>
                </a:lnTo>
                <a:lnTo>
                  <a:pt x="3281093" y="297561"/>
                </a:lnTo>
                <a:lnTo>
                  <a:pt x="3286125" y="247650"/>
                </a:lnTo>
                <a:lnTo>
                  <a:pt x="3281093" y="197738"/>
                </a:lnTo>
                <a:lnTo>
                  <a:pt x="3266664" y="151251"/>
                </a:lnTo>
                <a:lnTo>
                  <a:pt x="3243831" y="109184"/>
                </a:lnTo>
                <a:lnTo>
                  <a:pt x="3213592" y="72532"/>
                </a:lnTo>
                <a:lnTo>
                  <a:pt x="3176940" y="42293"/>
                </a:lnTo>
                <a:lnTo>
                  <a:pt x="3134873" y="19460"/>
                </a:lnTo>
                <a:lnTo>
                  <a:pt x="3088386" y="5031"/>
                </a:lnTo>
                <a:lnTo>
                  <a:pt x="3038475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029075" y="6741483"/>
            <a:ext cx="3286125" cy="495300"/>
          </a:xfrm>
          <a:custGeom>
            <a:avLst/>
            <a:gdLst/>
            <a:ahLst/>
            <a:cxnLst/>
            <a:rect l="l" t="t" r="r" b="b"/>
            <a:pathLst>
              <a:path w="328612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038475" y="495300"/>
                </a:lnTo>
                <a:lnTo>
                  <a:pt x="3088386" y="490268"/>
                </a:lnTo>
                <a:lnTo>
                  <a:pt x="3134873" y="475839"/>
                </a:lnTo>
                <a:lnTo>
                  <a:pt x="3176940" y="453006"/>
                </a:lnTo>
                <a:lnTo>
                  <a:pt x="3213592" y="422767"/>
                </a:lnTo>
                <a:lnTo>
                  <a:pt x="3243831" y="386115"/>
                </a:lnTo>
                <a:lnTo>
                  <a:pt x="3266664" y="344048"/>
                </a:lnTo>
                <a:lnTo>
                  <a:pt x="3281093" y="297561"/>
                </a:lnTo>
                <a:lnTo>
                  <a:pt x="3286125" y="247650"/>
                </a:lnTo>
                <a:lnTo>
                  <a:pt x="3281093" y="197738"/>
                </a:lnTo>
                <a:lnTo>
                  <a:pt x="3266664" y="151251"/>
                </a:lnTo>
                <a:lnTo>
                  <a:pt x="3243831" y="109184"/>
                </a:lnTo>
                <a:lnTo>
                  <a:pt x="3213592" y="72532"/>
                </a:lnTo>
                <a:lnTo>
                  <a:pt x="3176940" y="42293"/>
                </a:lnTo>
                <a:lnTo>
                  <a:pt x="3134873" y="19460"/>
                </a:lnTo>
                <a:lnTo>
                  <a:pt x="3088386" y="5031"/>
                </a:lnTo>
                <a:lnTo>
                  <a:pt x="3038475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4016375" y="1049852"/>
            <a:ext cx="3269615" cy="1878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5080" indent="-190500">
              <a:lnSpc>
                <a:spcPct val="108300"/>
              </a:lnSpc>
              <a:spcBef>
                <a:spcPts val="100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Benign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growths,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benign</a:t>
            </a:r>
            <a:r>
              <a:rPr dirty="0" sz="1000" spc="-2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prostatic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hyperplasia </a:t>
            </a:r>
            <a:r>
              <a:rPr dirty="0" sz="1000" spc="-40" b="1" i="1">
                <a:solidFill>
                  <a:srgbClr val="1A6887"/>
                </a:solidFill>
                <a:latin typeface="Arial-BoldItalicMT"/>
                <a:cs typeface="Arial-BoldItalicMT"/>
              </a:rPr>
              <a:t>(BPH)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not life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threatening.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do not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nearby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 i="1">
                <a:solidFill>
                  <a:srgbClr val="1A6887"/>
                </a:solidFill>
                <a:latin typeface="Arial-BoldItalicMT"/>
                <a:cs typeface="Arial-BoldItalicMT"/>
              </a:rPr>
              <a:t>tissue</a:t>
            </a:r>
            <a:r>
              <a:rPr dirty="0" sz="1000" spc="-1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growths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removed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back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slowly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(but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back).</a:t>
            </a:r>
            <a:endParaRPr sz="1000">
              <a:latin typeface="Arial"/>
              <a:cs typeface="Arial"/>
            </a:endParaRPr>
          </a:p>
          <a:p>
            <a:pPr marL="203200" marR="37465" indent="-190500">
              <a:lnSpc>
                <a:spcPct val="108300"/>
              </a:lnSpc>
              <a:spcBef>
                <a:spcPts val="285"/>
              </a:spcBef>
              <a:buChar char="•"/>
              <a:tabLst>
                <a:tab pos="203200" algn="l"/>
              </a:tabLst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Cancerous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growths,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spread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(metastasize)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nearby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organs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tissues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abnormal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growth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removed,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still grow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back.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be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life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threatening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 it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spreads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far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beyond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prostate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metastatic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disease).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352390" y="3174053"/>
            <a:ext cx="263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What</a:t>
            </a:r>
            <a:r>
              <a:rPr dirty="0" sz="1200" spc="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1A6887"/>
                </a:solidFill>
                <a:latin typeface="Arial"/>
                <a:cs typeface="Arial"/>
              </a:rPr>
              <a:t>is</a:t>
            </a:r>
            <a:r>
              <a:rPr dirty="0" sz="1200" spc="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Early-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stage</a:t>
            </a:r>
            <a:r>
              <a:rPr dirty="0" sz="1200" spc="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Prostate</a:t>
            </a:r>
            <a:r>
              <a:rPr dirty="0" sz="1200" spc="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1A6887"/>
                </a:solidFill>
                <a:latin typeface="Arial"/>
                <a:cs typeface="Arial"/>
              </a:rPr>
              <a:t>Cancer?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016375" y="3580453"/>
            <a:ext cx="3003550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stays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“localized”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found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only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even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 little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bit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beyond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(extra-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prostatic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extension),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move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other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moves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body,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“advanced”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grouped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four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stages.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016375" y="4664779"/>
            <a:ext cx="3142615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03200" marR="5080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stage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Stages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II: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spread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beyond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often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“early-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stage”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“localized”</a:t>
            </a:r>
            <a:r>
              <a:rPr dirty="0" sz="10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endParaRPr sz="1000">
              <a:latin typeface="Arial"/>
              <a:cs typeface="Arial"/>
            </a:endParaRPr>
          </a:p>
          <a:p>
            <a:pPr marL="203200" marR="111125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Locally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III: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spread outside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only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nearby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tissues.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This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often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“locally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cancer.”</a:t>
            </a:r>
            <a:endParaRPr sz="1000">
              <a:latin typeface="Arial"/>
              <a:cs typeface="Arial"/>
            </a:endParaRPr>
          </a:p>
          <a:p>
            <a:pPr marL="203200" marR="44450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IV: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outside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other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lymph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nodes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bones,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liver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lungs.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called “advanced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cancer.”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81141" y="6862133"/>
            <a:ext cx="2182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What</a:t>
            </a:r>
            <a:r>
              <a:rPr dirty="0" sz="1200" spc="3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1A6887"/>
                </a:solidFill>
                <a:latin typeface="Arial"/>
                <a:cs typeface="Arial"/>
              </a:rPr>
              <a:t>Causes</a:t>
            </a:r>
            <a:r>
              <a:rPr dirty="0" sz="1200" spc="3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Prostate</a:t>
            </a:r>
            <a:r>
              <a:rPr dirty="0" sz="1200" spc="3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1A6887"/>
                </a:solidFill>
                <a:latin typeface="Arial"/>
                <a:cs typeface="Arial"/>
              </a:rPr>
              <a:t>Cancer?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016375" y="7268533"/>
            <a:ext cx="3262629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cause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unknown,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researchers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know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many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things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increase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man's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risk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disease.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016375" y="7635309"/>
            <a:ext cx="3201035" cy="1383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16510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Age: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age,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risk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getting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goes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up.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Harm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DNA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(or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genetic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material)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of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more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likely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over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55.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Ethnicity: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African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American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have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higher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rate</a:t>
            </a:r>
            <a:endParaRPr sz="1000">
              <a:latin typeface="Arial"/>
              <a:cs typeface="Arial"/>
            </a:endParaRPr>
          </a:p>
          <a:p>
            <a:pPr marL="203200" marR="5080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disease.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One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six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African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American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 diagnosed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occurs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less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often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Asian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American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Hispanic/Latino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men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non-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Hispanic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white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men.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107277" y="495385"/>
            <a:ext cx="1556385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55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5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55" b="1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31062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7200" y="6913441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5130362"/>
            <a:ext cx="3116580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American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Urological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Association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(AUA)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recommends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benefits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harms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screening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(testing)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for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If you fall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into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groups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below,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should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think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screening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right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you: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5955861"/>
            <a:ext cx="2351405" cy="83248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484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Between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55–69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years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old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African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American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family history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symptoms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7034091"/>
            <a:ext cx="3344545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3655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Blood</a:t>
            </a:r>
            <a:r>
              <a:rPr dirty="0" sz="1200" spc="-4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Tests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115570">
              <a:lnSpc>
                <a:spcPct val="108300"/>
              </a:lnSpc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blood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measures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protein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blood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called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prostate-specific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 antigen</a:t>
            </a:r>
            <a:r>
              <a:rPr dirty="0" sz="1000" spc="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40" b="1" i="1">
                <a:solidFill>
                  <a:srgbClr val="1A6887"/>
                </a:solidFill>
                <a:latin typeface="Arial-BoldItalicMT"/>
                <a:cs typeface="Arial-BoldItalicMT"/>
              </a:rPr>
              <a:t>(PSA)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Only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cancers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PSA.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Results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usually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shared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nanograms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per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milliliter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(ng/mL)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blood.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test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look for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changes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the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way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produces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PSA.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plan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track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well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going.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rapid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rise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sign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something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wrong.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addition,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want to test the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level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testosterone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blood.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962400" y="5776537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949700" y="5130362"/>
            <a:ext cx="313055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test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alone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diagnosis.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may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use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digital</a:t>
            </a:r>
            <a:r>
              <a:rPr dirty="0" sz="1000" spc="-1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rectal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A6887"/>
                </a:solidFill>
                <a:latin typeface="Arial-BoldItalicMT"/>
                <a:cs typeface="Arial-BoldItalicMT"/>
              </a:rPr>
              <a:t>exam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5" b="1" i="1">
                <a:solidFill>
                  <a:srgbClr val="1A6887"/>
                </a:solidFill>
                <a:latin typeface="Arial-BoldItalicMT"/>
                <a:cs typeface="Arial-BoldItalicMT"/>
              </a:rPr>
              <a:t>(DRE)</a:t>
            </a:r>
            <a:r>
              <a:rPr dirty="0" sz="1000" spc="-15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sense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health.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35809" y="5897187"/>
            <a:ext cx="1406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Digital </a:t>
            </a: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Rectal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Exam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49700" y="6303587"/>
            <a:ext cx="3268979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digital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rectal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exam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0">
                <a:solidFill>
                  <a:srgbClr val="231F20"/>
                </a:solidFill>
                <a:latin typeface="Arial"/>
                <a:cs typeface="Arial"/>
              </a:rPr>
              <a:t>(DRE)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physical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exam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help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feel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changes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57200" y="2659703"/>
            <a:ext cx="3286125" cy="495300"/>
          </a:xfrm>
          <a:custGeom>
            <a:avLst/>
            <a:gdLst/>
            <a:ahLst/>
            <a:cxnLst/>
            <a:rect l="l" t="t" r="r" b="b"/>
            <a:pathLst>
              <a:path w="328612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038475" y="495300"/>
                </a:lnTo>
                <a:lnTo>
                  <a:pt x="3088386" y="490268"/>
                </a:lnTo>
                <a:lnTo>
                  <a:pt x="3134873" y="475839"/>
                </a:lnTo>
                <a:lnTo>
                  <a:pt x="3176940" y="453006"/>
                </a:lnTo>
                <a:lnTo>
                  <a:pt x="3213592" y="422767"/>
                </a:lnTo>
                <a:lnTo>
                  <a:pt x="3243831" y="386115"/>
                </a:lnTo>
                <a:lnTo>
                  <a:pt x="3266664" y="344048"/>
                </a:lnTo>
                <a:lnTo>
                  <a:pt x="3281093" y="297561"/>
                </a:lnTo>
                <a:lnTo>
                  <a:pt x="3286125" y="247650"/>
                </a:lnTo>
                <a:lnTo>
                  <a:pt x="3281093" y="197738"/>
                </a:lnTo>
                <a:lnTo>
                  <a:pt x="3266664" y="151251"/>
                </a:lnTo>
                <a:lnTo>
                  <a:pt x="3243831" y="109184"/>
                </a:lnTo>
                <a:lnTo>
                  <a:pt x="3213592" y="72532"/>
                </a:lnTo>
                <a:lnTo>
                  <a:pt x="3176940" y="42293"/>
                </a:lnTo>
                <a:lnTo>
                  <a:pt x="3134873" y="19460"/>
                </a:lnTo>
                <a:lnTo>
                  <a:pt x="3088386" y="5031"/>
                </a:lnTo>
                <a:lnTo>
                  <a:pt x="3038475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44500" y="1049852"/>
            <a:ext cx="3185160" cy="1548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5080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Family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History: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grandfather,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father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brother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face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higher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getting 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disease.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Having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family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members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breast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ovarian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raises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man’s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 cancer.</a:t>
            </a:r>
            <a:endParaRPr sz="1000">
              <a:latin typeface="Arial"/>
              <a:cs typeface="Arial"/>
            </a:endParaRPr>
          </a:p>
          <a:p>
            <a:pPr marL="203200" marR="19685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Weight: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Studies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link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overweight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50s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later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greater risk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cancer.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Doctors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advise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keeping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weight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reduce risk.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2961" y="2780353"/>
            <a:ext cx="2814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What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are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the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1A6887"/>
                </a:solidFill>
                <a:latin typeface="Arial"/>
                <a:cs typeface="Arial"/>
              </a:rPr>
              <a:t>Signs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of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Prostate</a:t>
            </a:r>
            <a:r>
              <a:rPr dirty="0" sz="1200" spc="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1A6887"/>
                </a:solidFill>
                <a:latin typeface="Arial"/>
                <a:cs typeface="Arial"/>
              </a:rPr>
              <a:t>Cancer?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4500" y="3186753"/>
            <a:ext cx="3191510" cy="68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early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stages,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symptoms.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symptoms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occur,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symptoms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those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enlarged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Benign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Prostatic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Hyperplasia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(BPH).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16375" y="1049852"/>
            <a:ext cx="216852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with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any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symptoms: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016375" y="1380051"/>
            <a:ext cx="3218180" cy="1840864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484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Dull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pain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zone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Frequent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pass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Trouble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passing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urine,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pain,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burning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weak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flow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Blood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(hematuria)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Painful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ejaculation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Pain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back, hips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upper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thighs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hunger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weight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Bone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pain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57200" y="4572000"/>
            <a:ext cx="6858000" cy="239395"/>
            <a:chOff x="457200" y="4572000"/>
            <a:chExt cx="6858000" cy="239395"/>
          </a:xfrm>
        </p:grpSpPr>
        <p:sp>
          <p:nvSpPr>
            <p:cNvPr id="18" name="object 18" descr=""/>
            <p:cNvSpPr/>
            <p:nvPr/>
          </p:nvSpPr>
          <p:spPr>
            <a:xfrm>
              <a:off x="457200" y="4691477"/>
              <a:ext cx="6858000" cy="0"/>
            </a:xfrm>
            <a:custGeom>
              <a:avLst/>
              <a:gdLst/>
              <a:ahLst/>
              <a:cxnLst/>
              <a:rect l="l" t="t" r="r" b="b"/>
              <a:pathLst>
                <a:path w="6858000" h="0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ln w="32918">
              <a:solidFill>
                <a:srgbClr val="70A14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615182" y="4572000"/>
              <a:ext cx="2542540" cy="239395"/>
            </a:xfrm>
            <a:custGeom>
              <a:avLst/>
              <a:gdLst/>
              <a:ahLst/>
              <a:cxnLst/>
              <a:rect l="l" t="t" r="r" b="b"/>
              <a:pathLst>
                <a:path w="2542540" h="239395">
                  <a:moveTo>
                    <a:pt x="2422550" y="0"/>
                  </a:moveTo>
                  <a:lnTo>
                    <a:pt x="119481" y="0"/>
                  </a:lnTo>
                  <a:lnTo>
                    <a:pt x="72973" y="9389"/>
                  </a:lnTo>
                  <a:lnTo>
                    <a:pt x="34994" y="34994"/>
                  </a:lnTo>
                  <a:lnTo>
                    <a:pt x="9389" y="72973"/>
                  </a:lnTo>
                  <a:lnTo>
                    <a:pt x="0" y="119481"/>
                  </a:lnTo>
                  <a:lnTo>
                    <a:pt x="9389" y="165987"/>
                  </a:lnTo>
                  <a:lnTo>
                    <a:pt x="34994" y="203962"/>
                  </a:lnTo>
                  <a:lnTo>
                    <a:pt x="72973" y="229563"/>
                  </a:lnTo>
                  <a:lnTo>
                    <a:pt x="119481" y="238950"/>
                  </a:lnTo>
                  <a:lnTo>
                    <a:pt x="2422550" y="238950"/>
                  </a:lnTo>
                  <a:lnTo>
                    <a:pt x="2469058" y="229563"/>
                  </a:lnTo>
                  <a:lnTo>
                    <a:pt x="2507037" y="203961"/>
                  </a:lnTo>
                  <a:lnTo>
                    <a:pt x="2532642" y="165987"/>
                  </a:lnTo>
                  <a:lnTo>
                    <a:pt x="2542032" y="119481"/>
                  </a:lnTo>
                  <a:lnTo>
                    <a:pt x="2532642" y="72973"/>
                  </a:lnTo>
                  <a:lnTo>
                    <a:pt x="2507037" y="34994"/>
                  </a:lnTo>
                  <a:lnTo>
                    <a:pt x="2469058" y="9389"/>
                  </a:lnTo>
                  <a:lnTo>
                    <a:pt x="2422550" y="0"/>
                  </a:lnTo>
                  <a:close/>
                </a:path>
              </a:pathLst>
            </a:custGeom>
            <a:solidFill>
              <a:srgbClr val="70A1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3036403" y="4555317"/>
            <a:ext cx="1697989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55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Arial"/>
                <a:cs typeface="Arial"/>
              </a:rPr>
              <a:t>DIAGNOSED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744" y="6878507"/>
            <a:ext cx="2389628" cy="25100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00075" y="954722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 h="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635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1074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2936275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7200" y="5781075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44500" y="1051849"/>
            <a:ext cx="3377565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screen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track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well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going.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During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feels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abnormal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shape,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consistency,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nodularity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thickness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gland.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exam,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puts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lubricated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gloved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finger into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rectum.</a:t>
            </a:r>
            <a:endParaRPr sz="1000">
              <a:latin typeface="Arial"/>
              <a:cs typeface="Arial"/>
            </a:endParaRPr>
          </a:p>
          <a:p>
            <a:pPr marL="12700" marR="89535">
              <a:lnSpc>
                <a:spcPct val="108300"/>
              </a:lnSpc>
              <a:spcBef>
                <a:spcPts val="45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40">
                <a:solidFill>
                  <a:srgbClr val="231F20"/>
                </a:solidFill>
                <a:latin typeface="Arial"/>
                <a:cs typeface="Arial"/>
              </a:rPr>
              <a:t>DRE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safe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easy,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cannot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spot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early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by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itself.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often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done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test.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Together,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 spc="-140">
                <a:solidFill>
                  <a:srgbClr val="231F20"/>
                </a:solidFill>
                <a:latin typeface="Arial"/>
                <a:cs typeface="Arial"/>
              </a:rPr>
              <a:t>DRE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 to find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early,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before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spreads.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Early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stop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slow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83844" y="3056925"/>
            <a:ext cx="499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1A6887"/>
                </a:solidFill>
                <a:latin typeface="Arial"/>
                <a:cs typeface="Arial"/>
              </a:rPr>
              <a:t>Biopsy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4500" y="3463325"/>
            <a:ext cx="3354070" cy="217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303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 i="1">
                <a:solidFill>
                  <a:srgbClr val="1A6887"/>
                </a:solidFill>
                <a:latin typeface="Arial-BoldItalicMT"/>
                <a:cs typeface="Arial-BoldItalicMT"/>
              </a:rPr>
              <a:t>screening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tests</a:t>
            </a:r>
            <a:r>
              <a:rPr dirty="0" sz="1000" spc="-10" b="1" i="1">
                <a:solidFill>
                  <a:srgbClr val="1A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show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issue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prostate,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20" b="1" i="1">
                <a:solidFill>
                  <a:srgbClr val="1A6887"/>
                </a:solidFill>
                <a:latin typeface="Arial-BoldItalicMT"/>
                <a:cs typeface="Arial-BoldItalicMT"/>
              </a:rPr>
              <a:t>biopsy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performed.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helps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accurate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diagnosis.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tissue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sample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taken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from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organs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look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cells.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There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many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approaches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biopsies.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done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probe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placed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skin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perineum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(between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scrotum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rectum)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use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specialized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imaging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device,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 i="1">
                <a:solidFill>
                  <a:srgbClr val="1B6887"/>
                </a:solidFill>
                <a:latin typeface="Arial-BoldItalicMT"/>
                <a:cs typeface="Arial-BoldItalicMT"/>
              </a:rPr>
              <a:t>MRI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Scan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dirty="0" sz="10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removes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small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pieces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tissue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review under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microscope.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takes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10 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minutes.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08300"/>
              </a:lnSpc>
            </a:pP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pathologist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(a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classifies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disease)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looks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within the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samples.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seen,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pathologist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will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"grade"</a:t>
            </a:r>
            <a:r>
              <a:rPr dirty="0" sz="10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tumor.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4500" y="5901725"/>
            <a:ext cx="3308985" cy="3105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805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Staging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and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 Grading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60325">
              <a:lnSpc>
                <a:spcPct val="108300"/>
              </a:lnSpc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grouped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into four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stages.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stages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defined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much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quickly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growing.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stages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defined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 i="1">
                <a:solidFill>
                  <a:srgbClr val="1B6887"/>
                </a:solidFill>
                <a:latin typeface="Arial-BoldItalicMT"/>
                <a:cs typeface="Arial-BoldItalicMT"/>
              </a:rPr>
              <a:t>Gleason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5" b="1" i="1">
                <a:solidFill>
                  <a:srgbClr val="1B6887"/>
                </a:solidFill>
                <a:latin typeface="Arial-BoldItalicMT"/>
                <a:cs typeface="Arial-BoldItalicMT"/>
              </a:rPr>
              <a:t>Score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T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(tumor),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N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(node),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105" b="1" i="1">
                <a:solidFill>
                  <a:srgbClr val="1B6887"/>
                </a:solidFill>
                <a:latin typeface="Arial-BoldItalicMT"/>
                <a:cs typeface="Arial-BoldItalicMT"/>
              </a:rPr>
              <a:t>M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20" b="1" i="1">
                <a:solidFill>
                  <a:srgbClr val="1B6887"/>
                </a:solidFill>
                <a:latin typeface="Arial-BoldItalicMT"/>
                <a:cs typeface="Arial-BoldItalicMT"/>
              </a:rPr>
              <a:t>(metastasis)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Score.</a:t>
            </a:r>
            <a:endParaRPr sz="1000">
              <a:latin typeface="Arial-BoldItalicMT"/>
              <a:cs typeface="Arial-BoldItalicMT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dirty="0" sz="1150" spc="-30" b="1">
                <a:solidFill>
                  <a:srgbClr val="1A6887"/>
                </a:solidFill>
                <a:latin typeface="Arial"/>
                <a:cs typeface="Arial"/>
              </a:rPr>
              <a:t>Gleason</a:t>
            </a:r>
            <a:r>
              <a:rPr dirty="0" sz="1150" spc="-20" b="1">
                <a:solidFill>
                  <a:srgbClr val="1A6887"/>
                </a:solidFill>
                <a:latin typeface="Arial"/>
                <a:cs typeface="Arial"/>
              </a:rPr>
              <a:t> Score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2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finds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pathologist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gives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grade.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grading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system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grading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system.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measure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 how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quickly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affect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tissue.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samples 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taken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given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grade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pathologist.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grades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given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samples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small,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closely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packed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cells.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Higher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grades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given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samples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out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cells.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set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adding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together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two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grades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found in 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biopsy sample.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49700" y="1051849"/>
            <a:ext cx="3362960" cy="1346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7965">
              <a:lnSpc>
                <a:spcPct val="108300"/>
              </a:lnSpc>
              <a:spcBef>
                <a:spcPts val="1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understand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low-,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intermediate-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disease.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assessment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 i="1">
                <a:solidFill>
                  <a:srgbClr val="1B6887"/>
                </a:solidFill>
                <a:latin typeface="Arial-BoldItalicMT"/>
                <a:cs typeface="Arial-BoldItalicMT"/>
              </a:rPr>
              <a:t>recurrence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treatment.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Generally,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scores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low-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risk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cancers. Gleason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scores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around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7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intermediate/mid-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level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scores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8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above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treated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have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already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found.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49700" y="2430053"/>
            <a:ext cx="3297554" cy="220345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150" spc="-10" b="1">
                <a:solidFill>
                  <a:srgbClr val="1A6887"/>
                </a:solidFill>
                <a:latin typeface="Arial"/>
                <a:cs typeface="Arial"/>
              </a:rPr>
              <a:t>Staging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2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Tumor,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Nodes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Metastasis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(TNM)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system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used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staging.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TNM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measure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far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5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(tumor)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rates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size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extent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original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(nodes)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rates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whether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into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nearby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lymph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nodes.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(metastasis)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rates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whether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distant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sites.</a:t>
            </a:r>
            <a:endParaRPr sz="1000">
              <a:latin typeface="Arial"/>
              <a:cs typeface="Arial"/>
            </a:endParaRPr>
          </a:p>
          <a:p>
            <a:pPr marL="12700" marR="106045">
              <a:lnSpc>
                <a:spcPct val="108300"/>
              </a:lnSpc>
              <a:spcBef>
                <a:spcPts val="450"/>
              </a:spcBef>
            </a:pP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Tumors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found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only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successfully treated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those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metastasized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(spread)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outside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Tumors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metastasized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incurable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require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drug-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based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therapies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whole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31062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57200" y="521208"/>
            <a:ext cx="6858000" cy="239395"/>
            <a:chOff x="457200" y="521208"/>
            <a:chExt cx="6858000" cy="239395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640687"/>
              <a:ext cx="6858000" cy="0"/>
            </a:xfrm>
            <a:custGeom>
              <a:avLst/>
              <a:gdLst/>
              <a:ahLst/>
              <a:cxnLst/>
              <a:rect l="l" t="t" r="r" b="b"/>
              <a:pathLst>
                <a:path w="6858000" h="0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ln w="32918">
              <a:solidFill>
                <a:srgbClr val="70A14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15182" y="521208"/>
              <a:ext cx="2542540" cy="239395"/>
            </a:xfrm>
            <a:custGeom>
              <a:avLst/>
              <a:gdLst/>
              <a:ahLst/>
              <a:cxnLst/>
              <a:rect l="l" t="t" r="r" b="b"/>
              <a:pathLst>
                <a:path w="2542540" h="239395">
                  <a:moveTo>
                    <a:pt x="2422550" y="0"/>
                  </a:moveTo>
                  <a:lnTo>
                    <a:pt x="119481" y="0"/>
                  </a:lnTo>
                  <a:lnTo>
                    <a:pt x="72973" y="9389"/>
                  </a:lnTo>
                  <a:lnTo>
                    <a:pt x="34994" y="34994"/>
                  </a:lnTo>
                  <a:lnTo>
                    <a:pt x="9389" y="72973"/>
                  </a:lnTo>
                  <a:lnTo>
                    <a:pt x="0" y="119481"/>
                  </a:lnTo>
                  <a:lnTo>
                    <a:pt x="9389" y="165987"/>
                  </a:lnTo>
                  <a:lnTo>
                    <a:pt x="34994" y="203962"/>
                  </a:lnTo>
                  <a:lnTo>
                    <a:pt x="72973" y="229563"/>
                  </a:lnTo>
                  <a:lnTo>
                    <a:pt x="119481" y="238950"/>
                  </a:lnTo>
                  <a:lnTo>
                    <a:pt x="2422550" y="238950"/>
                  </a:lnTo>
                  <a:lnTo>
                    <a:pt x="2469058" y="229563"/>
                  </a:lnTo>
                  <a:lnTo>
                    <a:pt x="2507037" y="203961"/>
                  </a:lnTo>
                  <a:lnTo>
                    <a:pt x="2532642" y="165987"/>
                  </a:lnTo>
                  <a:lnTo>
                    <a:pt x="2542032" y="119481"/>
                  </a:lnTo>
                  <a:lnTo>
                    <a:pt x="2532642" y="72973"/>
                  </a:lnTo>
                  <a:lnTo>
                    <a:pt x="2507037" y="34994"/>
                  </a:lnTo>
                  <a:lnTo>
                    <a:pt x="2469058" y="9389"/>
                  </a:lnTo>
                  <a:lnTo>
                    <a:pt x="2422550" y="0"/>
                  </a:lnTo>
                  <a:close/>
                </a:path>
              </a:pathLst>
            </a:custGeom>
            <a:solidFill>
              <a:srgbClr val="70A1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196208" y="504525"/>
            <a:ext cx="137795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5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40" b="1">
                <a:solidFill>
                  <a:srgbClr val="FFFFFF"/>
                </a:solidFill>
                <a:latin typeface="Arial"/>
                <a:cs typeface="Arial"/>
              </a:rPr>
              <a:t>TREATED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8000309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44500" y="1049852"/>
            <a:ext cx="3208655" cy="1073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prostate,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escaped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beyond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body,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like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lymph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nodes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bones.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Men 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stage prostate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very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good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chance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survival.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several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options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plan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consider: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4500" y="2134177"/>
            <a:ext cx="3321050" cy="1694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190500" indent="-190500">
              <a:lnSpc>
                <a:spcPct val="108300"/>
              </a:lnSpc>
              <a:spcBef>
                <a:spcPts val="100"/>
              </a:spcBef>
              <a:buChar char="•"/>
              <a:tabLst>
                <a:tab pos="203200" algn="l"/>
              </a:tabLst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grade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(Gleason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TNM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stage)</a:t>
            </a:r>
            <a:endParaRPr sz="1000">
              <a:latin typeface="Arial"/>
              <a:cs typeface="Arial"/>
            </a:endParaRPr>
          </a:p>
          <a:p>
            <a:pPr marL="203200" marR="594995" indent="-190500">
              <a:lnSpc>
                <a:spcPct val="108300"/>
              </a:lnSpc>
              <a:spcBef>
                <a:spcPts val="285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category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(whether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low-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intermediate-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high-risk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age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90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preferences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term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goals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Results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diagnostic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4500" y="3860107"/>
            <a:ext cx="3378200" cy="399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8275">
              <a:lnSpc>
                <a:spcPct val="1083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diagnosis,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think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over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range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choices.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Learn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odds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survival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different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offer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learn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side effects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each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treatment.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Keep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 mind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change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life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now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future.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can,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second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third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opinion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different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experts.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Talking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urologist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 i="1">
                <a:solidFill>
                  <a:srgbClr val="1B6887"/>
                </a:solidFill>
                <a:latin typeface="Arial-BoldItalicMT"/>
                <a:cs typeface="Arial-BoldItalicMT"/>
              </a:rPr>
              <a:t>oncologist</a:t>
            </a:r>
            <a:r>
              <a:rPr dirty="0" sz="1000" spc="-3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informed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choices.</a:t>
            </a:r>
            <a:endParaRPr sz="1000">
              <a:latin typeface="Arial"/>
              <a:cs typeface="Arial"/>
            </a:endParaRPr>
          </a:p>
          <a:p>
            <a:pPr marL="12700" marR="130810">
              <a:lnSpc>
                <a:spcPct val="108300"/>
              </a:lnSpc>
              <a:spcBef>
                <a:spcPts val="45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Learn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skill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reputation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doctors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available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experienced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good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reputation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likely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best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job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you,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especially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choose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might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effects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incontinence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erectile dysfunction </a:t>
            </a:r>
            <a:r>
              <a:rPr dirty="0" sz="1000" spc="-20" b="1" i="1">
                <a:solidFill>
                  <a:srgbClr val="1B6887"/>
                </a:solidFill>
                <a:latin typeface="Arial-BoldItalicMT"/>
                <a:cs typeface="Arial-BoldItalicMT"/>
              </a:rPr>
              <a:t>(ED)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bowel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problems.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Find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out</a:t>
            </a:r>
            <a:endParaRPr sz="1000">
              <a:latin typeface="Arial"/>
              <a:cs typeface="Arial"/>
            </a:endParaRPr>
          </a:p>
          <a:p>
            <a:pPr marL="12700" marR="33655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program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your doctor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offers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help with the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Ask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survivors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experiences.</a:t>
            </a:r>
            <a:endParaRPr sz="1000">
              <a:latin typeface="Arial"/>
              <a:cs typeface="Arial"/>
            </a:endParaRPr>
          </a:p>
          <a:p>
            <a:pPr marL="12700" marR="93345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decide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use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before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get 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stay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 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guidance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doctor,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well-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balanced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diet,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strive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weight,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endParaRPr sz="1000">
              <a:latin typeface="Arial"/>
              <a:cs typeface="Arial"/>
            </a:endParaRPr>
          </a:p>
          <a:p>
            <a:pPr marL="12700" marR="68580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avoid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smoking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much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alcohol.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you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combat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endParaRPr sz="1000">
              <a:latin typeface="Arial"/>
              <a:cs typeface="Arial"/>
            </a:endParaRPr>
          </a:p>
          <a:p>
            <a:pPr marL="12700" marR="45085">
              <a:lnSpc>
                <a:spcPct val="1083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Here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want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discuss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diagnosed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early-stage, localized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43335" y="8120959"/>
            <a:ext cx="1381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Active</a:t>
            </a:r>
            <a:r>
              <a:rPr dirty="0" sz="1200" spc="-7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1A6887"/>
                </a:solidFill>
                <a:latin typeface="Arial"/>
                <a:cs typeface="Arial"/>
              </a:rPr>
              <a:t>Surveillance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4500" y="8527359"/>
            <a:ext cx="3264535" cy="68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Active</a:t>
            </a:r>
            <a:r>
              <a:rPr dirty="0" sz="1000" spc="-5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20" b="1" i="1">
                <a:solidFill>
                  <a:srgbClr val="1B6887"/>
                </a:solidFill>
                <a:latin typeface="Arial-BoldItalicMT"/>
                <a:cs typeface="Arial-BoldItalicMT"/>
              </a:rPr>
              <a:t>Surveillance</a:t>
            </a:r>
            <a:r>
              <a:rPr dirty="0" sz="1000" spc="-3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best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have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small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slow-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check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asking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every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few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months.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0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that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usually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blood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check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PSA,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3962400" y="2929451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962400" y="5996501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949700" y="1049852"/>
            <a:ext cx="3340100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possibly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MRI.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active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surveillance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generally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able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avoid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sexual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bowel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effects.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want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think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active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surveillance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helps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keep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quality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life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for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long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possible.</a:t>
            </a:r>
            <a:endParaRPr sz="1000">
              <a:latin typeface="Arial"/>
              <a:cs typeface="Arial"/>
            </a:endParaRPr>
          </a:p>
          <a:p>
            <a:pPr marL="12700" marR="152400">
              <a:lnSpc>
                <a:spcPct val="108300"/>
              </a:lnSpc>
              <a:spcBef>
                <a:spcPts val="45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never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any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rises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biopsy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shows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growing,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talk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taking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action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get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rid 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radiation</a:t>
            </a:r>
            <a:r>
              <a:rPr dirty="0" sz="1000" spc="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therapy.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That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kind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‘definitive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therapy’.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000882" y="3050102"/>
            <a:ext cx="1276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Watchful</a:t>
            </a:r>
            <a:r>
              <a:rPr dirty="0" sz="1200" spc="1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Waiting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949700" y="3456501"/>
            <a:ext cx="3316604" cy="239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8430">
              <a:lnSpc>
                <a:spcPct val="108300"/>
              </a:lnSpc>
              <a:spcBef>
                <a:spcPts val="100"/>
              </a:spcBef>
            </a:pP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Watchful</a:t>
            </a:r>
            <a:r>
              <a:rPr dirty="0" sz="1000" spc="7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waiting</a:t>
            </a:r>
            <a:r>
              <a:rPr dirty="0" sz="1000" spc="4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way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track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without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does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involve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routine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tests,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biopsies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active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surveillance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tools.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watchful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waiting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could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grow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spread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between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follow-up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visits.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Watchful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waiting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sometimes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approach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taken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older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likely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causes.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men</a:t>
            </a:r>
            <a:endParaRPr sz="1000">
              <a:latin typeface="Arial"/>
              <a:cs typeface="Arial"/>
            </a:endParaRPr>
          </a:p>
          <a:p>
            <a:pPr marL="12700" marR="215900">
              <a:lnSpc>
                <a:spcPct val="108300"/>
              </a:lnSpc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issues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would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difficult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them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undergo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radiation.</a:t>
            </a:r>
            <a:endParaRPr sz="1000">
              <a:latin typeface="Arial"/>
              <a:cs typeface="Arial"/>
            </a:endParaRPr>
          </a:p>
          <a:p>
            <a:pPr marL="12700" marR="44450">
              <a:lnSpc>
                <a:spcPct val="108300"/>
              </a:lnSpc>
              <a:spcBef>
                <a:spcPts val="450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50" b="1">
                <a:solidFill>
                  <a:srgbClr val="231F20"/>
                </a:solidFill>
                <a:latin typeface="Arial"/>
                <a:cs typeface="Arial"/>
              </a:rPr>
              <a:t>two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main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prostate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and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therapy.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good.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They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same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success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best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346600" y="6117151"/>
            <a:ext cx="584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Surgery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949700" y="6523552"/>
            <a:ext cx="3351529" cy="210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1925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radical</a:t>
            </a:r>
            <a:r>
              <a:rPr dirty="0" sz="1000" spc="-1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prostatectomy</a:t>
            </a:r>
            <a:r>
              <a:rPr dirty="0" sz="1000" spc="-1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surgical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removal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prostate,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seminal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vesicles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nearby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tissue.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lymph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nodes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pelvis</a:t>
            </a:r>
            <a:r>
              <a:rPr dirty="0" sz="1000" spc="-1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drain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removed.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procedure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calls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 </a:t>
            </a:r>
            <a:r>
              <a:rPr dirty="0" sz="1000" spc="-20" b="1" i="1">
                <a:solidFill>
                  <a:srgbClr val="1B6887"/>
                </a:solidFill>
                <a:latin typeface="Arial-BoldItalicMT"/>
                <a:cs typeface="Arial-BoldItalicMT"/>
              </a:rPr>
              <a:t>anesthesia</a:t>
            </a:r>
            <a:r>
              <a:rPr dirty="0" sz="1000" spc="-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short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hospital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stay.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four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types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radical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prostatectomy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surgery: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Robotic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Assisted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Laparoscopic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Radical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Prostatectomy </a:t>
            </a: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(RALP).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very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small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incisions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(cuts)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abdomen</a:t>
            </a:r>
            <a:r>
              <a:rPr dirty="0" sz="1000" spc="-1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instruments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small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camera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guided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allow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surgeon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access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remove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 spc="2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5">
                <a:solidFill>
                  <a:srgbClr val="231F20"/>
                </a:solidFill>
                <a:latin typeface="Arial"/>
                <a:cs typeface="Arial"/>
              </a:rPr>
              <a:t>RALP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types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today.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00075" y="954722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 h="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635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1074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7992618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49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299"/>
                </a:lnTo>
                <a:lnTo>
                  <a:pt x="3105150" y="495299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49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4500" y="1004316"/>
            <a:ext cx="3380104" cy="208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15875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Retropubic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Open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Radical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Prostatectomy.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surgeon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cut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belly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remove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opening.</a:t>
            </a:r>
            <a:endParaRPr sz="1000">
              <a:latin typeface="Arial"/>
              <a:cs typeface="Arial"/>
            </a:endParaRPr>
          </a:p>
          <a:p>
            <a:pPr marL="203200" marR="167640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Perineal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Open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Radical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Prostatectomy.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removed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cut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between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anus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scrotum.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Because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complex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veins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are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avoided,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bleeding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rare.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Laparoscopic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Radical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Prostatectomy.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uses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video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camera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small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surgical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tools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through cuts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belly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remove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has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mostly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been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replaced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robotic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assisted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laparoscopic surgery.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3115818"/>
            <a:ext cx="3365500" cy="228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005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surgery,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surgeon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review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final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pathology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report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you.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pathology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report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tell</a:t>
            </a:r>
            <a:r>
              <a:rPr dirty="0" sz="10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Gleason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Score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based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there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bleeding,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infection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pain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short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term.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surgery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erectile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dysfunction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5">
                <a:solidFill>
                  <a:srgbClr val="231F20"/>
                </a:solidFill>
                <a:latin typeface="Arial"/>
                <a:cs typeface="Arial"/>
              </a:rPr>
              <a:t>(ED)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(loss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control).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recover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bladder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within</a:t>
            </a:r>
            <a:r>
              <a:rPr dirty="0" sz="10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several</a:t>
            </a:r>
            <a:r>
              <a:rPr dirty="0" sz="10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months.</a:t>
            </a:r>
            <a:endParaRPr sz="1000">
              <a:latin typeface="Arial"/>
              <a:cs typeface="Arial"/>
            </a:endParaRPr>
          </a:p>
          <a:p>
            <a:pPr marL="12700" marR="210185">
              <a:lnSpc>
                <a:spcPct val="108300"/>
              </a:lnSpc>
              <a:spcBef>
                <a:spcPts val="450"/>
              </a:spcBef>
            </a:pP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men,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erections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recover,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sometimes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all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way.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surgeon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help you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side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give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referral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specialists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who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help.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64518" y="8113267"/>
            <a:ext cx="1338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Radiation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Therapy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4500" y="8462517"/>
            <a:ext cx="324294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uses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energy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rays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kill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cells.</a:t>
            </a:r>
            <a:endParaRPr sz="1000">
              <a:latin typeface="Arial"/>
              <a:cs typeface="Arial"/>
            </a:endParaRPr>
          </a:p>
          <a:p>
            <a:pPr marL="12700" marR="175895">
              <a:lnSpc>
                <a:spcPct val="1083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External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beam radiation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231F20"/>
                </a:solidFill>
                <a:latin typeface="Arial"/>
                <a:cs typeface="Arial"/>
              </a:rPr>
              <a:t>(EBRT)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sends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targeted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photon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beam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(x-ray)</a:t>
            </a:r>
            <a:r>
              <a:rPr dirty="0" sz="1000" spc="1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outside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prostate.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49700" y="1004316"/>
            <a:ext cx="329819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small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amount of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delivered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in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daily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doses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number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weeks.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team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will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limit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radiation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healthy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organs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Newer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50">
                <a:solidFill>
                  <a:srgbClr val="231F20"/>
                </a:solidFill>
                <a:latin typeface="Arial"/>
                <a:cs typeface="Arial"/>
              </a:rPr>
              <a:t>EBRT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technology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makes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three-dimensional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images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conformal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radiotherapy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(3DCRT),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Proton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Beam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Arial"/>
                <a:cs typeface="Arial"/>
              </a:rPr>
              <a:t>(PBT)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Stereotactic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Body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(SBRT).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49700" y="5354065"/>
            <a:ext cx="3354070" cy="357251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Brachytherapy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(Internal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Therapy)</a:t>
            </a:r>
            <a:endParaRPr sz="1000">
              <a:latin typeface="Arial"/>
              <a:cs typeface="Arial"/>
            </a:endParaRPr>
          </a:p>
          <a:p>
            <a:pPr marL="12700" marR="101600">
              <a:lnSpc>
                <a:spcPct val="108300"/>
              </a:lnSpc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targeting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inside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Radioactive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material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placed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using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needles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tube.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two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types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brachytherapy: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low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dose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rate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0">
                <a:solidFill>
                  <a:srgbClr val="231F20"/>
                </a:solidFill>
                <a:latin typeface="Arial"/>
                <a:cs typeface="Arial"/>
              </a:rPr>
              <a:t>(LDR)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brachytherapy,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high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dose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rate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(HDR)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brachytherapy.</a:t>
            </a:r>
            <a:endParaRPr sz="1000">
              <a:latin typeface="Arial"/>
              <a:cs typeface="Arial"/>
            </a:endParaRPr>
          </a:p>
          <a:p>
            <a:pPr marL="12700" marR="216535">
              <a:lnSpc>
                <a:spcPct val="108300"/>
              </a:lnSpc>
              <a:spcBef>
                <a:spcPts val="450"/>
              </a:spcBef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Anesthesia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short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stay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hospital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needed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for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both.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incontinence,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bowel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problems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ED.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bowel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problems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get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men.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Erections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gradually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soften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over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period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two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years.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discuss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side effects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them.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Ask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doctor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effect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different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approaches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erectile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function.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less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likely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cause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ED.</a:t>
            </a:r>
            <a:endParaRPr sz="1000">
              <a:latin typeface="Arial"/>
              <a:cs typeface="Arial"/>
            </a:endParaRPr>
          </a:p>
          <a:p>
            <a:pPr marL="12700" marR="141605">
              <a:lnSpc>
                <a:spcPct val="108300"/>
              </a:lnSpc>
              <a:spcBef>
                <a:spcPts val="450"/>
              </a:spcBef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Sometimes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radiation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combined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hormone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therapy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shrink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before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starting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treatment.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hormone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combined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external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beam 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radiation more effective. Hormone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Androgen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Deprivation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(ADT).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762" y="5722119"/>
            <a:ext cx="3412164" cy="190194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6875" y="2157984"/>
            <a:ext cx="2906014" cy="249364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4885339" y="4671250"/>
            <a:ext cx="154495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05" marR="5080" indent="-15240">
              <a:lnSpc>
                <a:spcPct val="108300"/>
              </a:lnSpc>
              <a:spcBef>
                <a:spcPts val="100"/>
              </a:spcBef>
            </a:pPr>
            <a:r>
              <a:rPr dirty="0" sz="1000" b="1">
                <a:solidFill>
                  <a:srgbClr val="414042"/>
                </a:solidFill>
                <a:latin typeface="Arial"/>
                <a:cs typeface="Arial"/>
              </a:rPr>
              <a:t>External</a:t>
            </a:r>
            <a:r>
              <a:rPr dirty="0" sz="1000" spc="20" b="1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14042"/>
                </a:solidFill>
                <a:latin typeface="Arial"/>
                <a:cs typeface="Arial"/>
              </a:rPr>
              <a:t>Beam</a:t>
            </a:r>
            <a:r>
              <a:rPr dirty="0" sz="1000" spc="20" b="1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14042"/>
                </a:solidFill>
                <a:latin typeface="Arial"/>
                <a:cs typeface="Arial"/>
              </a:rPr>
              <a:t>Radiation </a:t>
            </a:r>
            <a:r>
              <a:rPr dirty="0" sz="1000" b="1">
                <a:solidFill>
                  <a:srgbClr val="414042"/>
                </a:solidFill>
                <a:latin typeface="Arial"/>
                <a:cs typeface="Arial"/>
              </a:rPr>
              <a:t>Therapy</a:t>
            </a:r>
            <a:r>
              <a:rPr dirty="0" sz="1000" spc="30" b="1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dirty="0" sz="1000" spc="-45" b="1">
                <a:solidFill>
                  <a:srgbClr val="414042"/>
                </a:solidFill>
                <a:latin typeface="Arial"/>
                <a:cs typeface="Arial"/>
              </a:rPr>
              <a:t>(EBRT)</a:t>
            </a:r>
            <a:r>
              <a:rPr dirty="0" sz="1000" spc="30" b="1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14042"/>
                </a:solidFill>
                <a:latin typeface="Arial"/>
                <a:cs typeface="Arial"/>
              </a:rPr>
              <a:t>machine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31062" y="9463087"/>
            <a:ext cx="80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>
                <a:solidFill>
                  <a:srgbClr val="9EC483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7200" y="2147316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985266"/>
            <a:ext cx="327660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ADT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fights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removing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testosterone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from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testosterone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helps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fight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include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major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libido,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ED,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hot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flashes,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changes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fat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emotions.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could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changes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well.</a:t>
            </a:r>
            <a:r>
              <a:rPr dirty="0" sz="10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best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doctor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this.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8088" y="2267966"/>
            <a:ext cx="2851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Whole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Gland</a:t>
            </a:r>
            <a:r>
              <a:rPr dirty="0" sz="1200" spc="-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6887"/>
                </a:solidFill>
                <a:latin typeface="Arial"/>
                <a:cs typeface="Arial"/>
              </a:rPr>
              <a:t>or</a:t>
            </a:r>
            <a:r>
              <a:rPr dirty="0" sz="1200" spc="-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1A6887"/>
                </a:solidFill>
                <a:latin typeface="Arial"/>
                <a:cs typeface="Arial"/>
              </a:rPr>
              <a:t>Focal</a:t>
            </a:r>
            <a:r>
              <a:rPr dirty="0" sz="1200" spc="-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Prostate</a:t>
            </a:r>
            <a:r>
              <a:rPr dirty="0" sz="1200" spc="-1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Ablation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2674366"/>
            <a:ext cx="3337560" cy="239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58115">
              <a:lnSpc>
                <a:spcPct val="108300"/>
              </a:lnSpc>
              <a:spcBef>
                <a:spcPts val="100"/>
              </a:spcBef>
            </a:pP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Cryotherapy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cryoablation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controlled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freezing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gland.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freezing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kills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cells.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Special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needles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"cryoprobes",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guided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ultrasound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placed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direct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freezing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process.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Cryotherapy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done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under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spinal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anesthesia.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cryotherapy,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patient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checked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routine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PSA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biopsy.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Possible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include</a:t>
            </a:r>
            <a:endParaRPr sz="1000">
              <a:latin typeface="Arial"/>
              <a:cs typeface="Arial"/>
            </a:endParaRPr>
          </a:p>
          <a:p>
            <a:pPr marL="12700" marR="63500">
              <a:lnSpc>
                <a:spcPct val="108300"/>
              </a:lnSpc>
            </a:pP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ED,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bowel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problems.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Your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discuss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them.</a:t>
            </a:r>
            <a:endParaRPr sz="1000">
              <a:latin typeface="Arial"/>
              <a:cs typeface="Arial"/>
            </a:endParaRPr>
          </a:p>
          <a:p>
            <a:pPr marL="12700" marR="26670">
              <a:lnSpc>
                <a:spcPct val="108300"/>
              </a:lnSpc>
              <a:spcBef>
                <a:spcPts val="45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Focal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under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study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small,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early-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stage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tumors.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Small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inside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targeted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destroyed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without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having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remove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radiate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whole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targeted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approach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leads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less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intense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49700" y="985266"/>
            <a:ext cx="3151505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types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 i="1">
                <a:solidFill>
                  <a:srgbClr val="1B6887"/>
                </a:solidFill>
                <a:latin typeface="Arial-BoldItalicMT"/>
                <a:cs typeface="Arial-BoldItalicMT"/>
              </a:rPr>
              <a:t>high-intensity</a:t>
            </a:r>
            <a:r>
              <a:rPr dirty="0" sz="1000" spc="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25" b="1" i="1">
                <a:solidFill>
                  <a:srgbClr val="1B6887"/>
                </a:solidFill>
                <a:latin typeface="Arial-BoldItalicMT"/>
                <a:cs typeface="Arial-BoldItalicMT"/>
              </a:rPr>
              <a:t>focused</a:t>
            </a:r>
            <a:r>
              <a:rPr dirty="0" sz="1000" spc="5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ultrasound</a:t>
            </a:r>
            <a:r>
              <a:rPr dirty="0" sz="1000" spc="10" b="1" i="1">
                <a:solidFill>
                  <a:srgbClr val="1B6887"/>
                </a:solidFill>
                <a:latin typeface="Arial-BoldItalicMT"/>
                <a:cs typeface="Arial-BoldItalicMT"/>
              </a:rPr>
              <a:t> </a:t>
            </a:r>
            <a:r>
              <a:rPr dirty="0" sz="1000" spc="-10" b="1" i="1">
                <a:solidFill>
                  <a:srgbClr val="1B6887"/>
                </a:solidFill>
                <a:latin typeface="Arial-BoldItalicMT"/>
                <a:cs typeface="Arial-BoldItalicMT"/>
              </a:rPr>
              <a:t>(HIFU)</a:t>
            </a:r>
            <a:endParaRPr sz="1000">
              <a:latin typeface="Arial-BoldItalicMT"/>
              <a:cs typeface="Arial-BoldItalic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focal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therapy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are: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49698" y="1352042"/>
            <a:ext cx="3371215" cy="1915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12065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High-intensity 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focused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ultrasound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(HIFU)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uses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energy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sound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waves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target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superheat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tumor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kill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cells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(with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MRI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scans).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may</a:t>
            </a:r>
            <a:endParaRPr sz="1000">
              <a:latin typeface="Arial"/>
              <a:cs typeface="Arial"/>
            </a:endParaRPr>
          </a:p>
          <a:p>
            <a:pPr marL="2032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whole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gland.</a:t>
            </a:r>
            <a:endParaRPr sz="1000">
              <a:latin typeface="Arial"/>
              <a:cs typeface="Arial"/>
            </a:endParaRPr>
          </a:p>
          <a:p>
            <a:pPr marL="203200" marR="177800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Focal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cryoablation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uses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needle-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probe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circle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special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mixture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kills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by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freezing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Irreversible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electroporation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uses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“NanoKnife”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pass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electrical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current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tumor.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electricity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makes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very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tiny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holes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(called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pores)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tumor’s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cells, leading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cell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death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426" y="5534772"/>
            <a:ext cx="3034736" cy="2438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00075" y="954722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 h="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635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06210" y="9463087"/>
            <a:ext cx="135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9EC483"/>
                </a:solidFill>
                <a:latin typeface="Arial"/>
                <a:cs typeface="Arial"/>
              </a:rPr>
              <a:t>10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57200" y="512067"/>
            <a:ext cx="6858000" cy="239395"/>
            <a:chOff x="457200" y="512067"/>
            <a:chExt cx="6858000" cy="239395"/>
          </a:xfrm>
        </p:grpSpPr>
        <p:sp>
          <p:nvSpPr>
            <p:cNvPr id="5" name="object 5" descr=""/>
            <p:cNvSpPr/>
            <p:nvPr/>
          </p:nvSpPr>
          <p:spPr>
            <a:xfrm>
              <a:off x="457200" y="631539"/>
              <a:ext cx="6858000" cy="0"/>
            </a:xfrm>
            <a:custGeom>
              <a:avLst/>
              <a:gdLst/>
              <a:ahLst/>
              <a:cxnLst/>
              <a:rect l="l" t="t" r="r" b="b"/>
              <a:pathLst>
                <a:path w="6858000" h="0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ln w="32918">
              <a:solidFill>
                <a:srgbClr val="70A14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15182" y="512067"/>
              <a:ext cx="2542540" cy="239395"/>
            </a:xfrm>
            <a:custGeom>
              <a:avLst/>
              <a:gdLst/>
              <a:ahLst/>
              <a:cxnLst/>
              <a:rect l="l" t="t" r="r" b="b"/>
              <a:pathLst>
                <a:path w="2542540" h="239395">
                  <a:moveTo>
                    <a:pt x="2422550" y="0"/>
                  </a:moveTo>
                  <a:lnTo>
                    <a:pt x="119481" y="0"/>
                  </a:lnTo>
                  <a:lnTo>
                    <a:pt x="72973" y="9389"/>
                  </a:lnTo>
                  <a:lnTo>
                    <a:pt x="34994" y="34994"/>
                  </a:lnTo>
                  <a:lnTo>
                    <a:pt x="9389" y="72973"/>
                  </a:lnTo>
                  <a:lnTo>
                    <a:pt x="0" y="119481"/>
                  </a:lnTo>
                  <a:lnTo>
                    <a:pt x="9389" y="165987"/>
                  </a:lnTo>
                  <a:lnTo>
                    <a:pt x="34994" y="203962"/>
                  </a:lnTo>
                  <a:lnTo>
                    <a:pt x="72973" y="229563"/>
                  </a:lnTo>
                  <a:lnTo>
                    <a:pt x="119481" y="238950"/>
                  </a:lnTo>
                  <a:lnTo>
                    <a:pt x="2422550" y="238950"/>
                  </a:lnTo>
                  <a:lnTo>
                    <a:pt x="2469058" y="229563"/>
                  </a:lnTo>
                  <a:lnTo>
                    <a:pt x="2507037" y="203961"/>
                  </a:lnTo>
                  <a:lnTo>
                    <a:pt x="2532642" y="165987"/>
                  </a:lnTo>
                  <a:lnTo>
                    <a:pt x="2542032" y="119481"/>
                  </a:lnTo>
                  <a:lnTo>
                    <a:pt x="2532642" y="72973"/>
                  </a:lnTo>
                  <a:lnTo>
                    <a:pt x="2507037" y="34994"/>
                  </a:lnTo>
                  <a:lnTo>
                    <a:pt x="2469058" y="9389"/>
                  </a:lnTo>
                  <a:lnTo>
                    <a:pt x="2422550" y="0"/>
                  </a:lnTo>
                  <a:close/>
                </a:path>
              </a:pathLst>
            </a:custGeom>
            <a:solidFill>
              <a:srgbClr val="70A1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804003" y="515660"/>
            <a:ext cx="21501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FFFFFF"/>
                </a:solidFill>
                <a:latin typeface="Arial"/>
                <a:cs typeface="Arial"/>
              </a:rPr>
              <a:t>CONSIDERATIONS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57200" y="1881701"/>
            <a:ext cx="3352165" cy="495300"/>
          </a:xfrm>
          <a:custGeom>
            <a:avLst/>
            <a:gdLst/>
            <a:ahLst/>
            <a:cxnLst/>
            <a:rect l="l" t="t" r="r" b="b"/>
            <a:pathLst>
              <a:path w="335216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4007" y="495300"/>
                </a:lnTo>
                <a:lnTo>
                  <a:pt x="3153918" y="490268"/>
                </a:lnTo>
                <a:lnTo>
                  <a:pt x="3200405" y="475839"/>
                </a:lnTo>
                <a:lnTo>
                  <a:pt x="3242472" y="453006"/>
                </a:lnTo>
                <a:lnTo>
                  <a:pt x="3279124" y="422767"/>
                </a:lnTo>
                <a:lnTo>
                  <a:pt x="3309363" y="386115"/>
                </a:lnTo>
                <a:lnTo>
                  <a:pt x="3332196" y="344048"/>
                </a:lnTo>
                <a:lnTo>
                  <a:pt x="3346625" y="297561"/>
                </a:lnTo>
                <a:lnTo>
                  <a:pt x="3351656" y="247650"/>
                </a:lnTo>
                <a:lnTo>
                  <a:pt x="3346625" y="197738"/>
                </a:lnTo>
                <a:lnTo>
                  <a:pt x="3332196" y="151251"/>
                </a:lnTo>
                <a:lnTo>
                  <a:pt x="3309363" y="109184"/>
                </a:lnTo>
                <a:lnTo>
                  <a:pt x="3279124" y="72532"/>
                </a:lnTo>
                <a:lnTo>
                  <a:pt x="3242472" y="42293"/>
                </a:lnTo>
                <a:lnTo>
                  <a:pt x="3200405" y="19460"/>
                </a:lnTo>
                <a:lnTo>
                  <a:pt x="3153918" y="5031"/>
                </a:lnTo>
                <a:lnTo>
                  <a:pt x="3104007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44500" y="1049852"/>
            <a:ext cx="3297554" cy="68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Once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finished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manage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term plan 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future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check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sure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you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stay</a:t>
            </a:r>
            <a:r>
              <a:rPr dirty="0" sz="10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cancer-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free.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6191" y="2002352"/>
            <a:ext cx="1454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Erectile</a:t>
            </a: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Dysfunction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44500" y="2408752"/>
            <a:ext cx="3311525" cy="195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sexual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health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problems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following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diagnosis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Erectile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dysfunction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5">
                <a:solidFill>
                  <a:srgbClr val="231F20"/>
                </a:solidFill>
                <a:latin typeface="Arial"/>
                <a:cs typeface="Arial"/>
              </a:rPr>
              <a:t>(ED)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finds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hard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keep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erection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strong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enough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sex.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ED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happens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when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not enough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blood flow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penis,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nerves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penis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harmed.</a:t>
            </a:r>
            <a:endParaRPr sz="1000">
              <a:latin typeface="Arial"/>
              <a:cs typeface="Arial"/>
            </a:endParaRPr>
          </a:p>
          <a:p>
            <a:pPr marL="12700" marR="26034">
              <a:lnSpc>
                <a:spcPct val="108300"/>
              </a:lnSpc>
              <a:spcBef>
                <a:spcPts val="450"/>
              </a:spcBef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colon,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rectum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cancers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affect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man’s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sexual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health.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cancer,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along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emotional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stress,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lead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ED.</a:t>
            </a:r>
            <a:endParaRPr sz="1000">
              <a:latin typeface="Arial"/>
              <a:cs typeface="Arial"/>
            </a:endParaRPr>
          </a:p>
          <a:p>
            <a:pPr marL="12700" marR="127000">
              <a:lnSpc>
                <a:spcPct val="108300"/>
              </a:lnSpc>
              <a:spcBef>
                <a:spcPts val="450"/>
              </a:spcBef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chance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20">
                <a:solidFill>
                  <a:srgbClr val="231F20"/>
                </a:solidFill>
                <a:latin typeface="Arial"/>
                <a:cs typeface="Arial"/>
              </a:rPr>
              <a:t>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after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depends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many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things,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4500" y="4339151"/>
            <a:ext cx="3086100" cy="14008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484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Age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Overall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health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Medications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take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Sexual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function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before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stage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85"/>
              </a:spcBef>
              <a:buChar char="•"/>
              <a:tabLst>
                <a:tab pos="203200" algn="l"/>
              </a:tabLst>
            </a:pP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Damage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nerves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blood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vessels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radiation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4500" y="5771457"/>
            <a:ext cx="3262629" cy="2228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ED.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include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pills,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vacuum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pumps,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urethral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suppositories,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penile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injections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implants.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individualized.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treatments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work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others.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own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set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doctor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talk 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 about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pros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cons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each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method.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decide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single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 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combination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treatments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right</a:t>
            </a:r>
            <a:r>
              <a:rPr dirty="0" sz="10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you.</a:t>
            </a:r>
            <a:endParaRPr sz="1000">
              <a:latin typeface="Arial"/>
              <a:cs typeface="Arial"/>
            </a:endParaRPr>
          </a:p>
          <a:p>
            <a:pPr marL="12700" marR="247015">
              <a:lnSpc>
                <a:spcPct val="108300"/>
              </a:lnSpc>
              <a:spcBef>
                <a:spcPts val="450"/>
              </a:spcBef>
            </a:pP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change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orgasm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with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longer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ejaculate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ejaculate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small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volume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because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prostate,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makes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semen,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been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removed.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However,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still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possible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orgasm.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961257" y="1164151"/>
            <a:ext cx="3352165" cy="495300"/>
          </a:xfrm>
          <a:custGeom>
            <a:avLst/>
            <a:gdLst/>
            <a:ahLst/>
            <a:cxnLst/>
            <a:rect l="l" t="t" r="r" b="b"/>
            <a:pathLst>
              <a:path w="3352165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4007" y="495300"/>
                </a:lnTo>
                <a:lnTo>
                  <a:pt x="3153918" y="490268"/>
                </a:lnTo>
                <a:lnTo>
                  <a:pt x="3200405" y="475839"/>
                </a:lnTo>
                <a:lnTo>
                  <a:pt x="3242472" y="453006"/>
                </a:lnTo>
                <a:lnTo>
                  <a:pt x="3279124" y="422767"/>
                </a:lnTo>
                <a:lnTo>
                  <a:pt x="3309363" y="386115"/>
                </a:lnTo>
                <a:lnTo>
                  <a:pt x="3332196" y="344048"/>
                </a:lnTo>
                <a:lnTo>
                  <a:pt x="3346625" y="297561"/>
                </a:lnTo>
                <a:lnTo>
                  <a:pt x="3351656" y="247650"/>
                </a:lnTo>
                <a:lnTo>
                  <a:pt x="3346625" y="197738"/>
                </a:lnTo>
                <a:lnTo>
                  <a:pt x="3332196" y="151251"/>
                </a:lnTo>
                <a:lnTo>
                  <a:pt x="3309363" y="109184"/>
                </a:lnTo>
                <a:lnTo>
                  <a:pt x="3279124" y="72532"/>
                </a:lnTo>
                <a:lnTo>
                  <a:pt x="3242472" y="42293"/>
                </a:lnTo>
                <a:lnTo>
                  <a:pt x="3200405" y="19460"/>
                </a:lnTo>
                <a:lnTo>
                  <a:pt x="3153918" y="5031"/>
                </a:lnTo>
                <a:lnTo>
                  <a:pt x="3104007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167191" y="1284802"/>
            <a:ext cx="939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Incontinence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948557" y="1691202"/>
            <a:ext cx="3347085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radiation,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experience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inability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release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sometimes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happen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treatment.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different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types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incontinence: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948557" y="2553277"/>
            <a:ext cx="3316604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5080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55" b="1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(SUI),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urine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leaks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coughing,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laughing,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sneezing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exercising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any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additional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pressure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floor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muscles.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type.</a:t>
            </a:r>
            <a:endParaRPr sz="1000">
              <a:latin typeface="Arial"/>
              <a:cs typeface="Arial"/>
            </a:endParaRPr>
          </a:p>
          <a:p>
            <a:pPr marL="203200" marR="77470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Urge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Incontinence,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sudden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urge 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pass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urine,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even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full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because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is overly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sensitive.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might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called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overactive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bladder (OAB).</a:t>
            </a:r>
            <a:endParaRPr sz="1000">
              <a:latin typeface="Arial"/>
              <a:cs typeface="Arial"/>
            </a:endParaRPr>
          </a:p>
          <a:p>
            <a:pPr marL="203200" marR="86995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Mixed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Incontinence,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combination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10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urge incontinence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symptoms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both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types.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948557" y="4334579"/>
            <a:ext cx="3286125" cy="1346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2550">
              <a:lnSpc>
                <a:spcPct val="1083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Short–term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common.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you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SUI,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you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only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need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wear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few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weeks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months.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often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does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last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long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return.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few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last</a:t>
            </a:r>
            <a:r>
              <a:rPr dirty="0" sz="1000" spc="5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long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six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twelve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months.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Because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affect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physical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emotional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recovery,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great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value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understand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how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problem.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choices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incontinence.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948557" y="5691955"/>
            <a:ext cx="3351529" cy="3051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marR="218440" indent="-190500">
              <a:lnSpc>
                <a:spcPct val="108300"/>
              </a:lnSpc>
              <a:spcBef>
                <a:spcPts val="10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Kegel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exercises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strengthen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control muscles.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Lifestyle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changes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functions. </a:t>
            </a:r>
            <a:r>
              <a:rPr dirty="0" sz="1000" spc="-95">
                <a:solidFill>
                  <a:srgbClr val="231F20"/>
                </a:solidFill>
                <a:latin typeface="Arial"/>
                <a:cs typeface="Arial"/>
              </a:rPr>
              <a:t>Try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eating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healthier foods,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limiting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smoking,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losing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weight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making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timed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visits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bathroom.</a:t>
            </a:r>
            <a:endParaRPr sz="1000">
              <a:latin typeface="Arial"/>
              <a:cs typeface="Arial"/>
            </a:endParaRPr>
          </a:p>
          <a:p>
            <a:pPr marL="203200" marR="270510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Medication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by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affecting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nerves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muscles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around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bladder.</a:t>
            </a:r>
            <a:endParaRPr sz="1000">
              <a:latin typeface="Arial"/>
              <a:cs typeface="Arial"/>
            </a:endParaRPr>
          </a:p>
          <a:p>
            <a:pPr marL="203200" marR="73025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Neuromuscular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electrical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stimulation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uses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device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strengthen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muscles.</a:t>
            </a:r>
            <a:endParaRPr sz="1000">
              <a:latin typeface="Arial"/>
              <a:cs typeface="Arial"/>
            </a:endParaRPr>
          </a:p>
          <a:p>
            <a:pPr marL="203200" marR="110489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Surgery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urination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include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injecting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collagen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tighten the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sphincter,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implanting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urethral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sling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tighten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neck,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artificial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sphincter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device.</a:t>
            </a:r>
            <a:endParaRPr sz="1000">
              <a:latin typeface="Arial"/>
              <a:cs typeface="Arial"/>
            </a:endParaRPr>
          </a:p>
          <a:p>
            <a:pPr marL="203200" marR="9525" indent="-190500">
              <a:lnSpc>
                <a:spcPct val="108300"/>
              </a:lnSpc>
              <a:spcBef>
                <a:spcPts val="285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Products,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pads,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stay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but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not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incontinence.</a:t>
            </a:r>
            <a:endParaRPr sz="1000">
              <a:latin typeface="Arial"/>
              <a:cs typeface="Arial"/>
            </a:endParaRPr>
          </a:p>
          <a:p>
            <a:pPr marL="203200" marR="62865" indent="-190500">
              <a:lnSpc>
                <a:spcPct val="108300"/>
              </a:lnSpc>
              <a:spcBef>
                <a:spcPts val="290"/>
              </a:spcBef>
              <a:buFont typeface="Arial"/>
              <a:buChar char="•"/>
              <a:tabLst>
                <a:tab pos="203200" algn="l"/>
              </a:tabLst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Avoid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bladder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irritants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include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caffeine,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alcohol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artificial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sweeteners.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31062" y="9463087"/>
            <a:ext cx="135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9EC483"/>
                </a:solidFill>
                <a:latin typeface="Arial"/>
                <a:cs typeface="Arial"/>
              </a:rPr>
              <a:t>11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7200" y="1696027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44500" y="1049852"/>
            <a:ext cx="327088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Long–term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incontinence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lasting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year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rare.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happens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Arial"/>
                <a:cs typeface="Arial"/>
              </a:rPr>
              <a:t>less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5–10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percent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surgical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cases.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does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happen,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doctor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your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choices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care.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95607" y="1816677"/>
            <a:ext cx="1276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6887"/>
                </a:solidFill>
                <a:latin typeface="Arial"/>
                <a:cs typeface="Arial"/>
              </a:rPr>
              <a:t>Lifestyle</a:t>
            </a:r>
            <a:r>
              <a:rPr dirty="0" sz="1200" spc="-25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Changes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2223331"/>
            <a:ext cx="3248025" cy="121285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150" spc="-20" b="1">
                <a:solidFill>
                  <a:srgbClr val="1A6887"/>
                </a:solidFill>
                <a:latin typeface="Arial"/>
                <a:cs typeface="Arial"/>
              </a:rPr>
              <a:t>Diet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2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diet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may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increase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energy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levels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enhance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immune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system.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great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value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 think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foods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maintain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weight.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habits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can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risks.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food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choices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include: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4500" y="3410527"/>
            <a:ext cx="3323590" cy="11988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484"/>
              </a:spcBef>
              <a:buChar char="•"/>
              <a:tabLst>
                <a:tab pos="203200" algn="l"/>
              </a:tabLst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Plenty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fruits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vegetables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High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fiber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foods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fat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foods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Limited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amounts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simple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sugars</a:t>
            </a:r>
            <a:endParaRPr sz="1000">
              <a:latin typeface="Arial"/>
              <a:cs typeface="Arial"/>
            </a:endParaRPr>
          </a:p>
          <a:p>
            <a:pPr marL="203200" marR="5080" indent="-190500">
              <a:lnSpc>
                <a:spcPct val="108300"/>
              </a:lnSpc>
              <a:spcBef>
                <a:spcPts val="290"/>
              </a:spcBef>
              <a:buChar char="•"/>
              <a:tabLst>
                <a:tab pos="203200" algn="l"/>
              </a:tabLst>
            </a:pP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Limited amounts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processed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foods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(especially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processed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meats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deli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foods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bacon)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4500" y="4641157"/>
            <a:ext cx="3302000" cy="85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Because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affect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appetite, eating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habits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 weight,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great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value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best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hard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eating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well,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reach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out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 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registered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dietitian/nutritionist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(RDN).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There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ways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nutrition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need.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4500" y="5524061"/>
            <a:ext cx="3295015" cy="170815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150" spc="-10" b="1">
                <a:solidFill>
                  <a:srgbClr val="1A6887"/>
                </a:solidFill>
                <a:latin typeface="Arial"/>
                <a:cs typeface="Arial"/>
              </a:rPr>
              <a:t>Exercise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20"/>
              </a:spcBef>
            </a:pP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Physical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physical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emotional health.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manage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weight,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maintain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muscle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bone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strength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side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effects.</a:t>
            </a:r>
            <a:endParaRPr sz="1000">
              <a:latin typeface="Arial"/>
              <a:cs typeface="Arial"/>
            </a:endParaRPr>
          </a:p>
          <a:p>
            <a:pPr marL="12700" marR="1651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approved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doctor,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one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three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hours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week.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Cardiovascular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strength/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resistance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training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good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choices.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include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walking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more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intense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exercise.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Physical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help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to: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4500" y="7206557"/>
            <a:ext cx="1479550" cy="163893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484"/>
              </a:spcBef>
              <a:buChar char="•"/>
              <a:tabLst>
                <a:tab pos="203200" algn="l"/>
              </a:tabLst>
            </a:pP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Reduce</a:t>
            </a:r>
            <a:r>
              <a:rPr dirty="0" sz="10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anxiety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energy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self-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esteem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Feel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hopeful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Improve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heart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85"/>
              </a:spcBef>
              <a:buChar char="•"/>
              <a:tabLst>
                <a:tab pos="203200" algn="l"/>
              </a:tabLst>
            </a:pP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Reach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healthy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weight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Boost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muscle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strength</a:t>
            </a:r>
            <a:endParaRPr sz="1000">
              <a:latin typeface="Arial"/>
              <a:cs typeface="Arial"/>
            </a:endParaRPr>
          </a:p>
          <a:p>
            <a:pPr marL="203200" indent="-190500">
              <a:lnSpc>
                <a:spcPct val="100000"/>
              </a:lnSpc>
              <a:spcBef>
                <a:spcPts val="390"/>
              </a:spcBef>
              <a:buChar char="•"/>
              <a:tabLst>
                <a:tab pos="203200" algn="l"/>
              </a:tabLst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Maintain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bone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3962400" y="2764351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247650" y="0"/>
                </a:moveTo>
                <a:lnTo>
                  <a:pt x="197738" y="5031"/>
                </a:lnTo>
                <a:lnTo>
                  <a:pt x="151251" y="19460"/>
                </a:lnTo>
                <a:lnTo>
                  <a:pt x="109184" y="42293"/>
                </a:lnTo>
                <a:lnTo>
                  <a:pt x="72532" y="72532"/>
                </a:lnTo>
                <a:lnTo>
                  <a:pt x="42293" y="109184"/>
                </a:lnTo>
                <a:lnTo>
                  <a:pt x="19460" y="151251"/>
                </a:lnTo>
                <a:lnTo>
                  <a:pt x="5031" y="197738"/>
                </a:lnTo>
                <a:lnTo>
                  <a:pt x="0" y="247650"/>
                </a:lnTo>
                <a:lnTo>
                  <a:pt x="5031" y="297561"/>
                </a:lnTo>
                <a:lnTo>
                  <a:pt x="19460" y="344048"/>
                </a:lnTo>
                <a:lnTo>
                  <a:pt x="42293" y="386115"/>
                </a:lnTo>
                <a:lnTo>
                  <a:pt x="72532" y="422767"/>
                </a:lnTo>
                <a:lnTo>
                  <a:pt x="109184" y="453006"/>
                </a:lnTo>
                <a:lnTo>
                  <a:pt x="151251" y="475839"/>
                </a:lnTo>
                <a:lnTo>
                  <a:pt x="197738" y="490268"/>
                </a:lnTo>
                <a:lnTo>
                  <a:pt x="247650" y="495300"/>
                </a:lnTo>
                <a:lnTo>
                  <a:pt x="3105150" y="495300"/>
                </a:lnTo>
                <a:lnTo>
                  <a:pt x="3155061" y="490268"/>
                </a:lnTo>
                <a:lnTo>
                  <a:pt x="3201548" y="475839"/>
                </a:lnTo>
                <a:lnTo>
                  <a:pt x="3243615" y="453006"/>
                </a:lnTo>
                <a:lnTo>
                  <a:pt x="3280267" y="422767"/>
                </a:lnTo>
                <a:lnTo>
                  <a:pt x="3310506" y="386115"/>
                </a:lnTo>
                <a:lnTo>
                  <a:pt x="3333339" y="344048"/>
                </a:lnTo>
                <a:lnTo>
                  <a:pt x="3347768" y="297561"/>
                </a:lnTo>
                <a:lnTo>
                  <a:pt x="3352800" y="247650"/>
                </a:lnTo>
                <a:lnTo>
                  <a:pt x="3347768" y="197738"/>
                </a:lnTo>
                <a:lnTo>
                  <a:pt x="3333339" y="151251"/>
                </a:lnTo>
                <a:lnTo>
                  <a:pt x="3310506" y="109184"/>
                </a:lnTo>
                <a:lnTo>
                  <a:pt x="3280267" y="72532"/>
                </a:lnTo>
                <a:lnTo>
                  <a:pt x="3243615" y="42293"/>
                </a:lnTo>
                <a:lnTo>
                  <a:pt x="3201548" y="19460"/>
                </a:lnTo>
                <a:lnTo>
                  <a:pt x="3155061" y="5031"/>
                </a:lnTo>
                <a:lnTo>
                  <a:pt x="3105150" y="0"/>
                </a:lnTo>
                <a:lnTo>
                  <a:pt x="247650" y="0"/>
                </a:lnTo>
                <a:close/>
              </a:path>
            </a:pathLst>
          </a:custGeom>
          <a:ln w="12700">
            <a:solidFill>
              <a:srgbClr val="1A68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3949700" y="1049852"/>
            <a:ext cx="3201670" cy="1568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785">
              <a:lnSpc>
                <a:spcPct val="1083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floor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exercise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 men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treated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for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prostate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cancer.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floor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group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muscles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structures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pelvis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between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legs.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floor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supports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 bowel,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bladder and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sexual organs.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They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help with urinary and fecal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functions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well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sexual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performance.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muscles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contract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relax,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just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any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muscle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body.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Pelvic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floor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exercises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10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10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side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erectile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dysfunction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urinary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incontinence.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030449" y="2885002"/>
            <a:ext cx="1217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1A6887"/>
                </a:solidFill>
                <a:latin typeface="Arial"/>
                <a:cs typeface="Arial"/>
              </a:rPr>
              <a:t>Emotional</a:t>
            </a:r>
            <a:r>
              <a:rPr dirty="0" sz="1200" spc="-30" b="1">
                <a:solidFill>
                  <a:srgbClr val="1A6887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1A6887"/>
                </a:solidFill>
                <a:latin typeface="Arial"/>
                <a:cs typeface="Arial"/>
              </a:rPr>
              <a:t>Stress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49700" y="3291402"/>
            <a:ext cx="3336290" cy="335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369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treatment,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feel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relieved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is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gone.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Many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men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worry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coming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back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(recurrence).</a:t>
            </a:r>
            <a:r>
              <a:rPr dirty="0" sz="10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cancer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returns,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doctor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next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steps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make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plan.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men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upset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Urinary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erection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problems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feel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like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one’s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usual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self. </a:t>
            </a:r>
            <a:r>
              <a:rPr dirty="0" sz="1000" spc="-75">
                <a:solidFill>
                  <a:srgbClr val="231F20"/>
                </a:solidFill>
                <a:latin typeface="Arial"/>
                <a:cs typeface="Arial"/>
              </a:rPr>
              <a:t>Those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feelings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normal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5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you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learn to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effects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improvements.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Whatever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feeling,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worth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telling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doctor.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always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stressful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and </a:t>
            </a:r>
            <a:r>
              <a:rPr dirty="0" sz="1000" spc="-7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trained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counselor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help you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manage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your mental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health.</a:t>
            </a:r>
            <a:endParaRPr sz="1000">
              <a:latin typeface="Arial"/>
              <a:cs typeface="Arial"/>
            </a:endParaRPr>
          </a:p>
          <a:p>
            <a:pPr marL="12700" marR="1651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partner,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sure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partner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part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through.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Couples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cope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they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approach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cancer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treatment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side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effects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treatment </a:t>
            </a:r>
            <a:r>
              <a:rPr dirty="0" sz="1000" spc="-9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dirty="0" sz="10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team.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partner,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talk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friend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 you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trust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what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going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through.</a:t>
            </a:r>
            <a:endParaRPr sz="1000">
              <a:latin typeface="Arial"/>
              <a:cs typeface="Arial"/>
            </a:endParaRPr>
          </a:p>
          <a:p>
            <a:pPr marL="12700" marR="153670">
              <a:lnSpc>
                <a:spcPct val="116700"/>
              </a:lnSpc>
              <a:spcBef>
                <a:spcPts val="35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find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partner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coping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well,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feel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down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very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anxious,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it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may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help to talk to 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counselor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or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Arial"/>
                <a:cs typeface="Arial"/>
              </a:rPr>
              <a:t>sex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therapist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10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get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support.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2023-04-15T03:41:04Z</dcterms:created>
  <dcterms:modified xsi:type="dcterms:W3CDTF">2023-04-15T03:41:04Z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2022-10-07T00:00:00Z</vt:filetime>
  </property>
  <property fmtid="{D5CDD505-2E9C-101B-9397-08002B2CF9AE}" pid="3" name="Creator">
    <vt:lpwstr>Adobe InDesign 17.4 (Macintosh)</vt:lpwstr>
  </property>
  <property fmtid="{D5CDD505-2E9C-101B-9397-08002B2CF9AE}" pid="4" name="LastSaved">
    <vt:filetime>2023-04-15T00:00:00Z</vt:filetime>
  </property>
  <property fmtid="{D5CDD505-2E9C-101B-9397-08002B2CF9AE}" pid="5" name="Producer">
    <vt:lpwstr>Adobe PDF Library 16.0.7</vt:lpwstr>
  </property>
</Properties>
</file>